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7" r:id="rId1"/>
  </p:sldMasterIdLst>
  <p:notesMasterIdLst>
    <p:notesMasterId r:id="rId16"/>
  </p:notesMasterIdLst>
  <p:sldIdLst>
    <p:sldId id="256" r:id="rId2"/>
    <p:sldId id="257" r:id="rId3"/>
    <p:sldId id="258" r:id="rId4"/>
    <p:sldId id="266" r:id="rId5"/>
    <p:sldId id="279" r:id="rId6"/>
    <p:sldId id="267" r:id="rId7"/>
    <p:sldId id="261" r:id="rId8"/>
    <p:sldId id="268" r:id="rId9"/>
    <p:sldId id="269" r:id="rId10"/>
    <p:sldId id="270" r:id="rId11"/>
    <p:sldId id="272" r:id="rId12"/>
    <p:sldId id="280" r:id="rId13"/>
    <p:sldId id="263" r:id="rId14"/>
    <p:sldId id="28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87"/>
  </p:normalViewPr>
  <p:slideViewPr>
    <p:cSldViewPr snapToGrid="0" snapToObjects="1">
      <p:cViewPr>
        <p:scale>
          <a:sx n="97" d="100"/>
          <a:sy n="97" d="100"/>
        </p:scale>
        <p:origin x="880" y="6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菱田　隆彰" userId="2fe7711d-1878-4c46-b979-52048a1ec5a8" providerId="ADAL" clId="{84702EE3-6C8D-E444-9FDD-9201F44CEDFC}"/>
    <pc:docChg chg="addSld modSld">
      <pc:chgData name="菱田　隆彰" userId="2fe7711d-1878-4c46-b979-52048a1ec5a8" providerId="ADAL" clId="{84702EE3-6C8D-E444-9FDD-9201F44CEDFC}" dt="2020-11-03T05:49:27.064" v="6" actId="20577"/>
      <pc:docMkLst>
        <pc:docMk/>
      </pc:docMkLst>
      <pc:sldChg chg="modSp new mod">
        <pc:chgData name="菱田　隆彰" userId="2fe7711d-1878-4c46-b979-52048a1ec5a8" providerId="ADAL" clId="{84702EE3-6C8D-E444-9FDD-9201F44CEDFC}" dt="2020-11-03T05:49:27.064" v="6" actId="20577"/>
        <pc:sldMkLst>
          <pc:docMk/>
          <pc:sldMk cId="1062211795" sldId="264"/>
        </pc:sldMkLst>
        <pc:spChg chg="mod">
          <ac:chgData name="菱田　隆彰" userId="2fe7711d-1878-4c46-b979-52048a1ec5a8" providerId="ADAL" clId="{84702EE3-6C8D-E444-9FDD-9201F44CEDFC}" dt="2020-11-03T05:49:27.064" v="6" actId="20577"/>
          <ac:spMkLst>
            <pc:docMk/>
            <pc:sldMk cId="1062211795" sldId="264"/>
            <ac:spMk id="2" creationId="{D894C774-C8B7-CE46-8B33-7476FF8CC95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00CFF-A8B4-3B48-812D-DED9E694E9CB}" type="datetimeFigureOut">
              <a:rPr kumimoji="1" lang="ja-JP" altLang="en-US" smtClean="0"/>
              <a:t>2020/11/23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3364F-659D-6D47-8CC4-E2FEA33C50C8}" type="slidenum">
              <a:rPr kumimoji="1" lang="ja-JP" altLang="en-US" smtClean="0"/>
              <a:t>‹#›</a:t>
            </a:fld>
            <a:endParaRPr kumimoji="1" lang="ja-JP" altLang="en-US"/>
          </a:p>
        </p:txBody>
      </p:sp>
    </p:spTree>
    <p:extLst>
      <p:ext uri="{BB962C8B-B14F-4D97-AF65-F5344CB8AC3E}">
        <p14:creationId xmlns:p14="http://schemas.microsoft.com/office/powerpoint/2010/main" val="2436803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DF3364F-659D-6D47-8CC4-E2FEA33C50C8}" type="slidenum">
              <a:rPr kumimoji="1" lang="ja-JP" altLang="en-US" smtClean="0"/>
              <a:t>2</a:t>
            </a:fld>
            <a:endParaRPr kumimoji="1" lang="ja-JP" altLang="en-US"/>
          </a:p>
        </p:txBody>
      </p:sp>
    </p:spTree>
    <p:extLst>
      <p:ext uri="{BB962C8B-B14F-4D97-AF65-F5344CB8AC3E}">
        <p14:creationId xmlns:p14="http://schemas.microsoft.com/office/powerpoint/2010/main" val="62209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DF3364F-659D-6D47-8CC4-E2FEA33C50C8}" type="slidenum">
              <a:rPr kumimoji="1" lang="ja-JP" altLang="en-US" smtClean="0"/>
              <a:t>10</a:t>
            </a:fld>
            <a:endParaRPr kumimoji="1" lang="ja-JP" altLang="en-US"/>
          </a:p>
        </p:txBody>
      </p:sp>
    </p:spTree>
    <p:extLst>
      <p:ext uri="{BB962C8B-B14F-4D97-AF65-F5344CB8AC3E}">
        <p14:creationId xmlns:p14="http://schemas.microsoft.com/office/powerpoint/2010/main" val="114810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DF3364F-659D-6D47-8CC4-E2FEA33C50C8}" type="slidenum">
              <a:rPr kumimoji="1" lang="ja-JP" altLang="en-US" smtClean="0"/>
              <a:t>13</a:t>
            </a:fld>
            <a:endParaRPr kumimoji="1" lang="ja-JP" altLang="en-US"/>
          </a:p>
        </p:txBody>
      </p:sp>
    </p:spTree>
    <p:extLst>
      <p:ext uri="{BB962C8B-B14F-4D97-AF65-F5344CB8AC3E}">
        <p14:creationId xmlns:p14="http://schemas.microsoft.com/office/powerpoint/2010/main" val="299370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7" name="Date Placeholder 6"/>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122862512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1192476888"/>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334892004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65868406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191897378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9" name="Footer Placeholder 8"/>
          <p:cNvSpPr>
            <a:spLocks noGrp="1"/>
          </p:cNvSpPr>
          <p:nvPr>
            <p:ph type="ftr" sz="quarter" idx="11"/>
          </p:nvPr>
        </p:nvSpPr>
        <p:spPr/>
        <p:txBody>
          <a:bodyPr/>
          <a:lstStyle/>
          <a:p>
            <a:endParaRPr kumimoji="1" lang="ja-JP" altLang="en-US"/>
          </a:p>
        </p:txBody>
      </p:sp>
      <p:sp>
        <p:nvSpPr>
          <p:cNvPr id="10" name="Slide Number Placeholder 9"/>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33749771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2239" y="3143250"/>
            <a:ext cx="3288024" cy="25967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216998108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387459418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232239339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6" name="Rectangle 25"/>
          <p:cNvSpPr/>
          <p:nvPr/>
        </p:nvSpPr>
        <p:spPr>
          <a:xfrm>
            <a:off x="4572000" y="0"/>
            <a:ext cx="457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9" name="Date Placeholder 8"/>
          <p:cNvSpPr>
            <a:spLocks noGrp="1"/>
          </p:cNvSpPr>
          <p:nvPr>
            <p:ph type="dt" sz="half" idx="10"/>
          </p:nvPr>
        </p:nvSpPr>
        <p:spPr/>
        <p:txBody>
          <a:bodyPr/>
          <a:lstStyle/>
          <a:p>
            <a:fld id="{55A55AD2-1612-DA4E-9A9C-6C9452CB0764}" type="datetimeFigureOut">
              <a:rPr kumimoji="1" lang="ja-JP" altLang="en-US" smtClean="0"/>
              <a:t>2020/11/23</a:t>
            </a:fld>
            <a:endParaRPr kumimoji="1" lang="ja-JP" alt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chemeClr val="tx1">
                    <a:alpha val="70000"/>
                  </a:schemeClr>
                </a:solidFill>
              </a:defRPr>
            </a:lvl1pPr>
          </a:lstStyle>
          <a:p>
            <a:endParaRPr kumimoji="1" lang="ja-JP" altLang="en-US"/>
          </a:p>
        </p:txBody>
      </p:sp>
      <p:sp>
        <p:nvSpPr>
          <p:cNvPr id="11" name="Slide Number Placeholder 10"/>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298101463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572000" y="0"/>
            <a:ext cx="4576573" cy="6858000"/>
          </a:xfrm>
          <a:solidFill>
            <a:schemeClr val="bg1"/>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5A55AD2-1612-DA4E-9A9C-6C9452CB0764}" type="datetimeFigureOut">
              <a:rPr kumimoji="1" lang="ja-JP" altLang="en-US" smtClean="0"/>
              <a:t>2020/11/23</a:t>
            </a:fld>
            <a:endParaRPr kumimoji="1" lang="ja-JP" alt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chemeClr val="tx1">
                    <a:alpha val="70000"/>
                  </a:schemeClr>
                </a:solidFill>
              </a:defRPr>
            </a:lvl1pPr>
          </a:lstStyle>
          <a:p>
            <a:endParaRPr kumimoji="1" lang="ja-JP" altLang="en-US"/>
          </a:p>
        </p:txBody>
      </p:sp>
      <p:sp>
        <p:nvSpPr>
          <p:cNvPr id="10" name="Slide Number Placeholder 9"/>
          <p:cNvSpPr>
            <a:spLocks noGrp="1"/>
          </p:cNvSpPr>
          <p:nvPr>
            <p:ph type="sldNum" sz="quarter" idx="12"/>
          </p:nvPr>
        </p:nvSpPr>
        <p:spPr/>
        <p:txBody>
          <a:body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261308651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6045" y="964692"/>
            <a:ext cx="5937755"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5A55AD2-1612-DA4E-9A9C-6C9452CB0764}" type="datetimeFigureOut">
              <a:rPr kumimoji="1" lang="ja-JP" altLang="en-US" smtClean="0"/>
              <a:t>2020/11/23</a:t>
            </a:fld>
            <a:endParaRPr kumimoji="1" lang="ja-JP" alt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kumimoji="1" lang="ja-JP" alt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3B252D4-7D92-1041-8DE2-08435EFD2E85}" type="slidenum">
              <a:rPr kumimoji="1" lang="ja-JP" altLang="en-US" smtClean="0"/>
              <a:t>‹#›</a:t>
            </a:fld>
            <a:endParaRPr kumimoji="1" lang="ja-JP" altLang="en-US"/>
          </a:p>
        </p:txBody>
      </p:sp>
    </p:spTree>
    <p:extLst>
      <p:ext uri="{BB962C8B-B14F-4D97-AF65-F5344CB8AC3E}">
        <p14:creationId xmlns:p14="http://schemas.microsoft.com/office/powerpoint/2010/main" val="266216682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ransition spd="slow">
    <p:wipe/>
  </p:transition>
  <p:txStyles>
    <p:titleStyle>
      <a:lvl1pPr algn="ctr" defTabSz="914400" rtl="0" eaLnBrk="1" latinLnBrk="0" hangingPunct="1">
        <a:lnSpc>
          <a:spcPct val="90000"/>
        </a:lnSpc>
        <a:spcBef>
          <a:spcPct val="0"/>
        </a:spcBef>
        <a:buNone/>
        <a:defRPr kumimoji="1"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a:t>人狼</a:t>
            </a:r>
            <a:r>
              <a:rPr lang="en-US" altLang="ja-JP" dirty="0"/>
              <a:t> </a:t>
            </a:r>
            <a:r>
              <a:rPr lang="ja-JP" altLang="en-US"/>
              <a:t>ドッチ</a:t>
            </a:r>
            <a:endParaRPr kumimoji="1" lang="ja-JP" altLang="en-US" dirty="0"/>
          </a:p>
        </p:txBody>
      </p:sp>
      <p:sp>
        <p:nvSpPr>
          <p:cNvPr id="3" name="サブタイトル 2"/>
          <p:cNvSpPr>
            <a:spLocks noGrp="1"/>
          </p:cNvSpPr>
          <p:nvPr>
            <p:ph type="subTitle" idx="1"/>
          </p:nvPr>
        </p:nvSpPr>
        <p:spPr/>
        <p:txBody>
          <a:bodyPr>
            <a:normAutofit/>
          </a:bodyPr>
          <a:lstStyle/>
          <a:p>
            <a:r>
              <a:rPr lang="en-US" altLang="ja-JP" dirty="0"/>
              <a:t>K19093</a:t>
            </a:r>
            <a:r>
              <a:rPr kumimoji="1" lang="ja-JP" altLang="en-US"/>
              <a:t>　福本光重</a:t>
            </a:r>
            <a:endParaRPr kumimoji="1" lang="en-US" altLang="ja-JP" dirty="0"/>
          </a:p>
          <a:p>
            <a:r>
              <a:rPr lang="en-US" altLang="ja-JP" dirty="0"/>
              <a:t>K19100</a:t>
            </a:r>
            <a:r>
              <a:rPr lang="ja-JP" altLang="en-US"/>
              <a:t>　松永一希</a:t>
            </a:r>
            <a:endParaRPr kumimoji="1" lang="ja-JP" altLang="en-US" dirty="0"/>
          </a:p>
        </p:txBody>
      </p:sp>
    </p:spTree>
    <p:extLst>
      <p:ext uri="{BB962C8B-B14F-4D97-AF65-F5344CB8AC3E}">
        <p14:creationId xmlns:p14="http://schemas.microsoft.com/office/powerpoint/2010/main" val="335406371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21319" y="707065"/>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75256" y="828738"/>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75256" y="1701579"/>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75256" y="2574420"/>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71849" y="3447261"/>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52392" y="4320102"/>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52392" y="519294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16523" y="197111"/>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297065" y="6065784"/>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1911924" y="245400"/>
            <a:ext cx="3877985" cy="461665"/>
          </a:xfrm>
          <a:prstGeom prst="rect">
            <a:avLst/>
          </a:prstGeom>
          <a:noFill/>
        </p:spPr>
        <p:txBody>
          <a:bodyPr wrap="none" rtlCol="0">
            <a:spAutoFit/>
          </a:bodyPr>
          <a:lstStyle/>
          <a:p>
            <a:r>
              <a:rPr kumimoji="1" lang="ja-JP" altLang="en-US" sz="2400"/>
              <a:t>・夜のアクションフェーズ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911924" y="2296873"/>
            <a:ext cx="234463" cy="3335483"/>
          </a:xfrm>
          <a:prstGeom prst="leftBrace">
            <a:avLst>
              <a:gd name="adj1" fmla="val 8333"/>
              <a:gd name="adj2" fmla="val 47928"/>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261812" y="2670223"/>
            <a:ext cx="3672800" cy="280076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600"/>
              <a:t>全員が目を閉じている間に</a:t>
            </a:r>
            <a:endParaRPr kumimoji="1" lang="en-US" altLang="ja-JP" sz="1600" dirty="0"/>
          </a:p>
          <a:p>
            <a:r>
              <a:rPr kumimoji="1" lang="ja-JP" altLang="en-US" sz="1600"/>
              <a:t>該当の役職者が目を開けてアクション</a:t>
            </a:r>
            <a:endParaRPr kumimoji="1" lang="en-US" altLang="ja-JP" sz="1600" dirty="0"/>
          </a:p>
          <a:p>
            <a:r>
              <a:rPr kumimoji="1" lang="ja-JP" altLang="en-US" sz="1600"/>
              <a:t>を行う</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警察のアクション</a:t>
            </a:r>
            <a:endParaRPr kumimoji="1" lang="en-US" altLang="ja-JP" sz="1600" dirty="0"/>
          </a:p>
          <a:p>
            <a:r>
              <a:rPr kumimoji="1" lang="ja-JP" altLang="en-US" sz="1600"/>
              <a:t>　→サブカードの確認</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en-US" altLang="ja-JP" sz="1600" dirty="0"/>
              <a:t>DJ</a:t>
            </a:r>
            <a:r>
              <a:rPr kumimoji="1" lang="ja-JP" altLang="en-US" sz="1600"/>
              <a:t>のアクション</a:t>
            </a:r>
            <a:endParaRPr kumimoji="1" lang="en-US" altLang="ja-JP" sz="1600" dirty="0"/>
          </a:p>
          <a:p>
            <a:r>
              <a:rPr kumimoji="1" lang="ja-JP" altLang="en-US" sz="1600"/>
              <a:t>　→メインとサブカードの入れ替え</a:t>
            </a:r>
            <a:endParaRPr kumimoji="1" lang="en-US" altLang="ja-JP" sz="1600" dirty="0"/>
          </a:p>
        </p:txBody>
      </p:sp>
      <p:pic>
        <p:nvPicPr>
          <p:cNvPr id="2" name="RPReplay_Final1606106413 4" descr="RPReplay_Final1606106413 4">
            <a:hlinkClick r:id="" action="ppaction://media"/>
            <a:extLst>
              <a:ext uri="{FF2B5EF4-FFF2-40B4-BE49-F238E27FC236}">
                <a16:creationId xmlns:a16="http://schemas.microsoft.com/office/drawing/2014/main" id="{72A8A828-A669-8D4D-BD50-5AD149B466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38019" y="211189"/>
            <a:ext cx="3007198" cy="6502051"/>
          </a:xfrm>
          <a:prstGeom prst="rect">
            <a:avLst/>
          </a:prstGeom>
        </p:spPr>
      </p:pic>
    </p:spTree>
    <p:extLst>
      <p:ext uri="{BB962C8B-B14F-4D97-AF65-F5344CB8AC3E}">
        <p14:creationId xmlns:p14="http://schemas.microsoft.com/office/powerpoint/2010/main" val="140441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blinds(horizontal)">
                                      <p:cBhvr>
                                        <p:cTn id="15" dur="500"/>
                                        <p:tgtEl>
                                          <p:spTgt spid="21">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1">
                                            <p:txEl>
                                              <p:pRg st="2" end="2"/>
                                            </p:txEl>
                                          </p:spTgt>
                                        </p:tgtEl>
                                        <p:attrNameLst>
                                          <p:attrName>style.visibility</p:attrName>
                                        </p:attrNameLst>
                                      </p:cBhvr>
                                      <p:to>
                                        <p:strVal val="visible"/>
                                      </p:to>
                                    </p:set>
                                    <p:animEffect transition="in" filter="blinds(horizontal)">
                                      <p:cBhvr>
                                        <p:cTn id="18" dur="500"/>
                                        <p:tgtEl>
                                          <p:spTgt spid="2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animEffect transition="in" filter="blinds(horizontal)">
                                      <p:cBhvr>
                                        <p:cTn id="23" dur="500"/>
                                        <p:tgtEl>
                                          <p:spTgt spid="21">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1">
                                            <p:txEl>
                                              <p:pRg st="6" end="6"/>
                                            </p:txEl>
                                          </p:spTgt>
                                        </p:tgtEl>
                                        <p:attrNameLst>
                                          <p:attrName>style.visibility</p:attrName>
                                        </p:attrNameLst>
                                      </p:cBhvr>
                                      <p:to>
                                        <p:strVal val="visible"/>
                                      </p:to>
                                    </p:set>
                                    <p:animEffect transition="in" filter="blinds(horizontal)">
                                      <p:cBhvr>
                                        <p:cTn id="28" dur="500"/>
                                        <p:tgtEl>
                                          <p:spTgt spid="21">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1">
                                            <p:txEl>
                                              <p:pRg st="9" end="9"/>
                                            </p:txEl>
                                          </p:spTgt>
                                        </p:tgtEl>
                                        <p:attrNameLst>
                                          <p:attrName>style.visibility</p:attrName>
                                        </p:attrNameLst>
                                      </p:cBhvr>
                                      <p:to>
                                        <p:strVal val="visible"/>
                                      </p:to>
                                    </p:set>
                                    <p:animEffect transition="in" filter="blinds(horizontal)">
                                      <p:cBhvr>
                                        <p:cTn id="33" dur="500"/>
                                        <p:tgtEl>
                                          <p:spTgt spid="21">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1">
                                            <p:txEl>
                                              <p:pRg st="10" end="10"/>
                                            </p:txEl>
                                          </p:spTgt>
                                        </p:tgtEl>
                                        <p:attrNameLst>
                                          <p:attrName>style.visibility</p:attrName>
                                        </p:attrNameLst>
                                      </p:cBhvr>
                                      <p:to>
                                        <p:strVal val="visible"/>
                                      </p:to>
                                    </p:set>
                                    <p:animEffect transition="in" filter="blinds(horizontal)">
                                      <p:cBhvr>
                                        <p:cTn id="38" dur="500"/>
                                        <p:tgtEl>
                                          <p:spTgt spid="21">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454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2"/>
                </p:tgtEl>
              </p:cMediaNode>
            </p:video>
            <p:seq concurrent="1" nextAc="seek">
              <p:cTn id="44" restart="whenNotActive" fill="hold" evtFilter="cancelBubble" nodeType="interactiveSeq">
                <p:stCondLst>
                  <p:cond evt="onClick" delay="0">
                    <p:tgtEl>
                      <p:spTgt spid="2"/>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21319" y="728331"/>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75256" y="850004"/>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75256" y="1722845"/>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75256" y="2595686"/>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71849" y="3468527"/>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52392" y="4341368"/>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52392" y="5214209"/>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16523" y="218377"/>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297065" y="6087050"/>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1905440" y="186923"/>
            <a:ext cx="3262432" cy="461665"/>
          </a:xfrm>
          <a:prstGeom prst="rect">
            <a:avLst/>
          </a:prstGeom>
          <a:noFill/>
        </p:spPr>
        <p:txBody>
          <a:bodyPr wrap="none" rtlCol="0">
            <a:spAutoFit/>
          </a:bodyPr>
          <a:lstStyle/>
          <a:p>
            <a:r>
              <a:rPr kumimoji="1" lang="ja-JP" altLang="en-US" sz="2400"/>
              <a:t>・議論、投票フェーズ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865683" y="2245871"/>
            <a:ext cx="312295" cy="3335483"/>
          </a:xfrm>
          <a:prstGeom prst="leftBrace">
            <a:avLst>
              <a:gd name="adj1" fmla="val 8333"/>
              <a:gd name="adj2" fmla="val 850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224220" y="2360531"/>
            <a:ext cx="3092060" cy="329320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人狼だと思う人を</a:t>
            </a:r>
            <a:r>
              <a:rPr kumimoji="1" lang="en-US" altLang="ja-JP" sz="1600" dirty="0"/>
              <a:t>1</a:t>
            </a:r>
            <a:r>
              <a:rPr kumimoji="1" lang="ja-JP" altLang="en-US" sz="1600"/>
              <a:t>人追放</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a:t>一つの端末を回して</a:t>
            </a:r>
            <a:endParaRPr kumimoji="1" lang="en-US" altLang="ja-JP" sz="1600" dirty="0"/>
          </a:p>
          <a:p>
            <a:r>
              <a:rPr kumimoji="1" lang="ja-JP" altLang="en-US" sz="1600"/>
              <a:t>１人づつ投票を行う</a:t>
            </a:r>
            <a:endParaRPr kumimoji="1" lang="en-US" altLang="ja-JP" sz="1600" dirty="0"/>
          </a:p>
          <a:p>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追放された人のメイン役職によって勝敗が決定</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最後に勝敗結果と、各プレイヤーの役職が表示</a:t>
            </a:r>
            <a:endParaRPr kumimoji="1" lang="en-US" altLang="ja-JP" sz="1600" dirty="0"/>
          </a:p>
        </p:txBody>
      </p:sp>
      <p:pic>
        <p:nvPicPr>
          <p:cNvPr id="3" name="RPReplay_Final1606106413 5のコピー" descr="RPReplay_Final1606106413 5のコピー">
            <a:hlinkClick r:id="" action="ppaction://media"/>
            <a:extLst>
              <a:ext uri="{FF2B5EF4-FFF2-40B4-BE49-F238E27FC236}">
                <a16:creationId xmlns:a16="http://schemas.microsoft.com/office/drawing/2014/main" id="{5AD37A41-8F58-0445-AA97-A8B394824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08928" y="205126"/>
            <a:ext cx="2986191" cy="6456630"/>
          </a:xfrm>
          <a:prstGeom prst="rect">
            <a:avLst/>
          </a:prstGeom>
        </p:spPr>
      </p:pic>
    </p:spTree>
    <p:extLst>
      <p:ext uri="{BB962C8B-B14F-4D97-AF65-F5344CB8AC3E}">
        <p14:creationId xmlns:p14="http://schemas.microsoft.com/office/powerpoint/2010/main" val="1511781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blinds(horizontal)">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blinds(horizontal)">
                                      <p:cBhvr>
                                        <p:cTn id="22" dur="500"/>
                                        <p:tgtEl>
                                          <p:spTgt spid="2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blinds(horizontal)">
                                      <p:cBhvr>
                                        <p:cTn id="25" dur="500"/>
                                        <p:tgtEl>
                                          <p:spTgt spid="2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
                                            <p:txEl>
                                              <p:pRg st="7" end="7"/>
                                            </p:txEl>
                                          </p:spTgt>
                                        </p:tgtEl>
                                        <p:attrNameLst>
                                          <p:attrName>style.visibility</p:attrName>
                                        </p:attrNameLst>
                                      </p:cBhvr>
                                      <p:to>
                                        <p:strVal val="visible"/>
                                      </p:to>
                                    </p:set>
                                    <p:animEffect transition="in" filter="blinds(horizontal)">
                                      <p:cBhvr>
                                        <p:cTn id="30" dur="500"/>
                                        <p:tgtEl>
                                          <p:spTgt spid="21">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1">
                                            <p:txEl>
                                              <p:pRg st="10" end="10"/>
                                            </p:txEl>
                                          </p:spTgt>
                                        </p:tgtEl>
                                        <p:attrNameLst>
                                          <p:attrName>style.visibility</p:attrName>
                                        </p:attrNameLst>
                                      </p:cBhvr>
                                      <p:to>
                                        <p:strVal val="visible"/>
                                      </p:to>
                                    </p:set>
                                    <p:animEffect transition="in" filter="blinds(horizontal)">
                                      <p:cBhvr>
                                        <p:cTn id="35" dur="500"/>
                                        <p:tgtEl>
                                          <p:spTgt spid="21">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1">
                                            <p:txEl>
                                              <p:pRg st="0" end="0"/>
                                            </p:txEl>
                                          </p:spTgt>
                                        </p:tgtEl>
                                      </p:cBhvr>
                                    </p:animEffect>
                                    <p:set>
                                      <p:cBhvr>
                                        <p:cTn id="46" dur="1" fill="hold">
                                          <p:stCondLst>
                                            <p:cond delay="499"/>
                                          </p:stCondLst>
                                        </p:cTn>
                                        <p:tgtEl>
                                          <p:spTgt spid="21">
                                            <p:txEl>
                                              <p:pRg st="0" end="0"/>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1">
                                            <p:txEl>
                                              <p:pRg st="3" end="3"/>
                                            </p:txEl>
                                          </p:spTgt>
                                        </p:tgtEl>
                                      </p:cBhvr>
                                    </p:animEffect>
                                    <p:set>
                                      <p:cBhvr>
                                        <p:cTn id="49" dur="1" fill="hold">
                                          <p:stCondLst>
                                            <p:cond delay="499"/>
                                          </p:stCondLst>
                                        </p:cTn>
                                        <p:tgtEl>
                                          <p:spTgt spid="21">
                                            <p:txEl>
                                              <p:pRg st="3" end="3"/>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1">
                                            <p:txEl>
                                              <p:pRg st="4" end="4"/>
                                            </p:txEl>
                                          </p:spTgt>
                                        </p:tgtEl>
                                      </p:cBhvr>
                                    </p:animEffect>
                                    <p:set>
                                      <p:cBhvr>
                                        <p:cTn id="52" dur="1" fill="hold">
                                          <p:stCondLst>
                                            <p:cond delay="499"/>
                                          </p:stCondLst>
                                        </p:cTn>
                                        <p:tgtEl>
                                          <p:spTgt spid="21">
                                            <p:txEl>
                                              <p:pRg st="4" end="4"/>
                                            </p:txEl>
                                          </p:spTgt>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1">
                                            <p:txEl>
                                              <p:pRg st="7" end="7"/>
                                            </p:txEl>
                                          </p:spTgt>
                                        </p:tgtEl>
                                      </p:cBhvr>
                                    </p:animEffect>
                                    <p:set>
                                      <p:cBhvr>
                                        <p:cTn id="55" dur="1" fill="hold">
                                          <p:stCondLst>
                                            <p:cond delay="499"/>
                                          </p:stCondLst>
                                        </p:cTn>
                                        <p:tgtEl>
                                          <p:spTgt spid="21">
                                            <p:txEl>
                                              <p:pRg st="7" end="7"/>
                                            </p:txEl>
                                          </p:spTgt>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1">
                                            <p:txEl>
                                              <p:pRg st="10" end="10"/>
                                            </p:txEl>
                                          </p:spTgt>
                                        </p:tgtEl>
                                      </p:cBhvr>
                                    </p:animEffect>
                                    <p:set>
                                      <p:cBhvr>
                                        <p:cTn id="58" dur="1" fill="hold">
                                          <p:stCondLst>
                                            <p:cond delay="499"/>
                                          </p:stCondLst>
                                        </p:cTn>
                                        <p:tgtEl>
                                          <p:spTgt spid="21">
                                            <p:txEl>
                                              <p:pRg st="10" end="10"/>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334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fill="hold" display="0">
                  <p:stCondLst>
                    <p:cond delay="indefinite"/>
                  </p:stCondLst>
                </p:cTn>
                <p:tgtEl>
                  <p:spTgt spid="3"/>
                </p:tgtEl>
              </p:cMediaNode>
            </p:video>
            <p:seq concurrent="1" nextAc="seek">
              <p:cTn id="64" restart="whenNotActive" fill="hold" evtFilter="cancelBubble" nodeType="interactiveSeq">
                <p:stCondLst>
                  <p:cond evt="onClick" delay="0">
                    <p:tgtEl>
                      <p:spTgt spid="3"/>
                    </p:tgtEl>
                  </p:cond>
                </p:stCondLst>
                <p:endSync evt="end" delay="0">
                  <p:rtn val="all"/>
                </p:endSync>
                <p:childTnLst>
                  <p:par>
                    <p:cTn id="65" fill="hold">
                      <p:stCondLst>
                        <p:cond delay="0"/>
                      </p:stCondLst>
                      <p:childTnLst>
                        <p:par>
                          <p:cTn id="66" fill="hold">
                            <p:stCondLst>
                              <p:cond delay="0"/>
                            </p:stCondLst>
                            <p:childTnLst>
                              <p:par>
                                <p:cTn id="67" presetID="2" presetClass="mediacall" presetSubtype="0" fill="hold" nodeType="clickEffect">
                                  <p:stCondLst>
                                    <p:cond delay="0"/>
                                  </p:stCondLst>
                                  <p:childTnLst>
                                    <p:cmd type="call" cmd="togglePause">
                                      <p:cBhvr>
                                        <p:cTn id="68" dur="1" fill="hold"/>
                                        <p:tgtEl>
                                          <p:spTgt spid="3"/>
                                        </p:tgtEl>
                                      </p:cBhvr>
                                    </p:cmd>
                                  </p:childTnLst>
                                </p:cTn>
                              </p:par>
                            </p:childTnLst>
                          </p:cTn>
                        </p:par>
                      </p:childTnLst>
                    </p:cTn>
                  </p:par>
                </p:childTnLst>
              </p:cTn>
              <p:nextCondLst>
                <p:cond evt="onClick" delay="0">
                  <p:tgtEl>
                    <p:spTgt spid="3"/>
                  </p:tgtEl>
                </p:cond>
              </p:nextCondLst>
            </p:seq>
          </p:childTnLst>
        </p:cTn>
      </p:par>
    </p:tnLst>
    <p:bldLst>
      <p:bldP spid="18" grpId="1"/>
      <p:bldP spid="18" grpId="2"/>
      <p:bldP spid="19" grpId="0" animBg="1"/>
      <p:bldP spid="19" grpId="1" animBg="1"/>
      <p:bldP spid="21"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3882AE-067F-944E-81C2-550BBDF9A086}"/>
              </a:ext>
            </a:extLst>
          </p:cNvPr>
          <p:cNvSpPr>
            <a:spLocks noGrp="1"/>
          </p:cNvSpPr>
          <p:nvPr>
            <p:ph type="title"/>
          </p:nvPr>
        </p:nvSpPr>
        <p:spPr/>
        <p:txBody>
          <a:bodyPr/>
          <a:lstStyle/>
          <a:p>
            <a:r>
              <a:rPr kumimoji="1" lang="ja-JP" altLang="en-US"/>
              <a:t>アピールポイント</a:t>
            </a:r>
          </a:p>
        </p:txBody>
      </p:sp>
      <p:sp>
        <p:nvSpPr>
          <p:cNvPr id="3" name="コンテンツ プレースホルダー 2">
            <a:extLst>
              <a:ext uri="{FF2B5EF4-FFF2-40B4-BE49-F238E27FC236}">
                <a16:creationId xmlns:a16="http://schemas.microsoft.com/office/drawing/2014/main" id="{6921131B-947C-D546-BF2E-F8821F03C859}"/>
              </a:ext>
            </a:extLst>
          </p:cNvPr>
          <p:cNvSpPr>
            <a:spLocks noGrp="1"/>
          </p:cNvSpPr>
          <p:nvPr>
            <p:ph idx="1"/>
          </p:nvPr>
        </p:nvSpPr>
        <p:spPr>
          <a:xfrm>
            <a:off x="1606045" y="2638045"/>
            <a:ext cx="5937755" cy="4060467"/>
          </a:xfrm>
        </p:spPr>
        <p:txBody>
          <a:bodyPr>
            <a:normAutofit/>
          </a:bodyPr>
          <a:lstStyle/>
          <a:p>
            <a:r>
              <a:rPr lang="ja-JP" altLang="en-US"/>
              <a:t>場所を取らずに、どこでも手軽に遊べる。</a:t>
            </a:r>
            <a:endParaRPr kumimoji="1" lang="en-US" altLang="ja-JP" dirty="0"/>
          </a:p>
          <a:p>
            <a:endParaRPr lang="en-US" altLang="ja-JP" dirty="0"/>
          </a:p>
          <a:p>
            <a:r>
              <a:rPr kumimoji="1" lang="ja-JP" altLang="en-US"/>
              <a:t>データは</a:t>
            </a:r>
            <a:r>
              <a:rPr kumimoji="1" lang="en-US" altLang="ja-JP" dirty="0"/>
              <a:t>iPhone</a:t>
            </a:r>
            <a:r>
              <a:rPr kumimoji="1" lang="ja-JP" altLang="en-US"/>
              <a:t>が管理しているので、不正や手違いは起こりづらい。</a:t>
            </a:r>
            <a:endParaRPr kumimoji="1" lang="en-US" altLang="ja-JP" dirty="0"/>
          </a:p>
          <a:p>
            <a:endParaRPr kumimoji="1" lang="en-US" altLang="ja-JP" dirty="0"/>
          </a:p>
          <a:p>
            <a:r>
              <a:rPr kumimoji="1" lang="en-US" altLang="ja-JP" dirty="0"/>
              <a:t>BGM</a:t>
            </a:r>
            <a:r>
              <a:rPr kumimoji="1" lang="ja-JP" altLang="en-US"/>
              <a:t>、効果音を用いてゲームの演出している。</a:t>
            </a:r>
            <a:endParaRPr kumimoji="1" lang="en-US" altLang="ja-JP" dirty="0"/>
          </a:p>
          <a:p>
            <a:pPr marL="0" indent="0">
              <a:buNone/>
            </a:pPr>
            <a:endParaRPr lang="en-US" altLang="ja-JP" dirty="0"/>
          </a:p>
          <a:p>
            <a:r>
              <a:rPr lang="ja-JP" altLang="en-US"/>
              <a:t>タイマーが内蔵されている</a:t>
            </a:r>
            <a:endParaRPr lang="en-US" altLang="ja-JP" dirty="0"/>
          </a:p>
          <a:p>
            <a:endParaRPr lang="en-US" altLang="ja-JP" dirty="0"/>
          </a:p>
          <a:p>
            <a:r>
              <a:rPr lang="ja-JP" altLang="en-US"/>
              <a:t>情報が視覚的でわかりやすい。</a:t>
            </a:r>
            <a:endParaRPr lang="en-US" altLang="ja-JP" dirty="0"/>
          </a:p>
        </p:txBody>
      </p:sp>
    </p:spTree>
    <p:extLst>
      <p:ext uri="{BB962C8B-B14F-4D97-AF65-F5344CB8AC3E}">
        <p14:creationId xmlns:p14="http://schemas.microsoft.com/office/powerpoint/2010/main" val="184137070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まとめ・感想</a:t>
            </a:r>
            <a:endParaRPr kumimoji="1" lang="ja-JP" altLang="en-US" dirty="0"/>
          </a:p>
        </p:txBody>
      </p:sp>
      <p:sp>
        <p:nvSpPr>
          <p:cNvPr id="3" name="コンテンツ プレースホルダー 2"/>
          <p:cNvSpPr>
            <a:spLocks noGrp="1"/>
          </p:cNvSpPr>
          <p:nvPr>
            <p:ph idx="1"/>
          </p:nvPr>
        </p:nvSpPr>
        <p:spPr>
          <a:xfrm>
            <a:off x="1603122" y="2457290"/>
            <a:ext cx="5937755" cy="1620561"/>
          </a:xfrm>
        </p:spPr>
        <p:txBody>
          <a:bodyPr>
            <a:normAutofit/>
          </a:bodyPr>
          <a:lstStyle/>
          <a:p>
            <a:r>
              <a:rPr lang="ja-JP" altLang="en-US"/>
              <a:t>松永</a:t>
            </a:r>
            <a:endParaRPr lang="en-US" altLang="ja-JP" dirty="0"/>
          </a:p>
          <a:p>
            <a:pPr marL="0" indent="0">
              <a:buNone/>
            </a:pPr>
            <a:r>
              <a:rPr lang="ja-JP" altLang="en-US"/>
              <a:t>初めて長期プロジェクトに挑んで、計画書の大切さを実感した。また、最近新しく追加されたインターフェース</a:t>
            </a:r>
            <a:r>
              <a:rPr lang="en-US" altLang="ja-JP" dirty="0" err="1"/>
              <a:t>SwiftUI</a:t>
            </a:r>
            <a:r>
              <a:rPr lang="ja-JP" altLang="en-US"/>
              <a:t>を使用したため、参考書や参考サイトが少なく覚えるのが大変だった。</a:t>
            </a:r>
            <a:endParaRPr lang="en-US" altLang="ja-JP" dirty="0"/>
          </a:p>
          <a:p>
            <a:endParaRPr lang="en-US" altLang="ja-JP" sz="2000" dirty="0"/>
          </a:p>
        </p:txBody>
      </p:sp>
      <p:sp>
        <p:nvSpPr>
          <p:cNvPr id="5" name="コンテンツ プレースホルダー 2">
            <a:extLst>
              <a:ext uri="{FF2B5EF4-FFF2-40B4-BE49-F238E27FC236}">
                <a16:creationId xmlns:a16="http://schemas.microsoft.com/office/drawing/2014/main" id="{8C45B75F-3D2C-7146-8D68-3F437D7D7D90}"/>
              </a:ext>
            </a:extLst>
          </p:cNvPr>
          <p:cNvSpPr txBox="1">
            <a:spLocks/>
          </p:cNvSpPr>
          <p:nvPr/>
        </p:nvSpPr>
        <p:spPr>
          <a:xfrm>
            <a:off x="1603122" y="4258606"/>
            <a:ext cx="5937755" cy="19508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a:t>福本</a:t>
            </a:r>
            <a:endParaRPr lang="en-US" altLang="ja-JP" dirty="0"/>
          </a:p>
          <a:p>
            <a:pPr marL="0" indent="0">
              <a:buNone/>
            </a:pPr>
            <a:r>
              <a:rPr lang="en-US" altLang="ja-JP" dirty="0"/>
              <a:t>Swift</a:t>
            </a:r>
            <a:r>
              <a:rPr lang="ja-JP" altLang="en-US"/>
              <a:t>という言語を初めて触ってみたが、文法がいろいろなプログラム言語に似ていて覚えるのが大変だった。</a:t>
            </a:r>
            <a:br>
              <a:rPr lang="en-US" altLang="ja-JP" dirty="0"/>
            </a:br>
            <a:r>
              <a:rPr lang="ja-JP" altLang="en-US"/>
              <a:t>今回のプロジェクトを通して、２人の作業量に偏りが出てしまい、相方に負担をかけてしまったことが反省点である。</a:t>
            </a:r>
            <a:endParaRPr lang="en-US" altLang="ja-JP" dirty="0"/>
          </a:p>
        </p:txBody>
      </p:sp>
    </p:spTree>
    <p:extLst>
      <p:ext uri="{BB962C8B-B14F-4D97-AF65-F5344CB8AC3E}">
        <p14:creationId xmlns:p14="http://schemas.microsoft.com/office/powerpoint/2010/main" val="368393498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7A262DC-C916-9D42-8C42-09831FE83C9C}"/>
              </a:ext>
            </a:extLst>
          </p:cNvPr>
          <p:cNvSpPr>
            <a:spLocks noGrp="1"/>
          </p:cNvSpPr>
          <p:nvPr>
            <p:ph idx="1"/>
          </p:nvPr>
        </p:nvSpPr>
        <p:spPr>
          <a:xfrm>
            <a:off x="1603122" y="2914491"/>
            <a:ext cx="5937755" cy="3101983"/>
          </a:xfrm>
        </p:spPr>
        <p:txBody>
          <a:bodyPr>
            <a:normAutofit/>
          </a:bodyPr>
          <a:lstStyle/>
          <a:p>
            <a:pPr algn="ctr"/>
            <a:r>
              <a:rPr kumimoji="1" lang="ja-JP" altLang="en-US" sz="2800"/>
              <a:t>ご静聴ありがとうございました。</a:t>
            </a:r>
          </a:p>
        </p:txBody>
      </p:sp>
    </p:spTree>
    <p:extLst>
      <p:ext uri="{BB962C8B-B14F-4D97-AF65-F5344CB8AC3E}">
        <p14:creationId xmlns:p14="http://schemas.microsoft.com/office/powerpoint/2010/main" val="14985644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目次</a:t>
            </a:r>
            <a:endParaRPr kumimoji="1" lang="ja-JP" altLang="en-US" dirty="0"/>
          </a:p>
        </p:txBody>
      </p:sp>
      <p:sp>
        <p:nvSpPr>
          <p:cNvPr id="3" name="コンテンツ プレースホルダー 2"/>
          <p:cNvSpPr>
            <a:spLocks noGrp="1"/>
          </p:cNvSpPr>
          <p:nvPr>
            <p:ph idx="1"/>
          </p:nvPr>
        </p:nvSpPr>
        <p:spPr/>
        <p:txBody>
          <a:bodyPr/>
          <a:lstStyle/>
          <a:p>
            <a:r>
              <a:rPr lang="ja-JP" altLang="en-US"/>
              <a:t>目的</a:t>
            </a:r>
            <a:endParaRPr lang="en-US" altLang="ja-JP" dirty="0"/>
          </a:p>
          <a:p>
            <a:r>
              <a:rPr lang="ja-JP" altLang="en-US"/>
              <a:t>人狼ドッチとは</a:t>
            </a:r>
            <a:endParaRPr lang="en-US" altLang="ja-JP" dirty="0"/>
          </a:p>
          <a:p>
            <a:r>
              <a:rPr kumimoji="1" lang="ja-JP" altLang="en-US" dirty="0"/>
              <a:t>全体</a:t>
            </a:r>
            <a:r>
              <a:rPr kumimoji="1" lang="ja-JP" altLang="en-US"/>
              <a:t>の流れ・</a:t>
            </a:r>
            <a:r>
              <a:rPr lang="ja-JP" altLang="en-US"/>
              <a:t>デモ</a:t>
            </a:r>
            <a:endParaRPr kumimoji="1" lang="en-US" altLang="ja-JP" dirty="0"/>
          </a:p>
          <a:p>
            <a:r>
              <a:rPr lang="ja-JP" altLang="en-US"/>
              <a:t>アピールポイント</a:t>
            </a:r>
            <a:endParaRPr lang="en-US" altLang="ja-JP" dirty="0"/>
          </a:p>
          <a:p>
            <a:r>
              <a:rPr kumimoji="1" lang="ja-JP" altLang="en-US"/>
              <a:t>まとめ感想</a:t>
            </a:r>
            <a:endParaRPr kumimoji="1" lang="ja-JP" altLang="en-US" dirty="0"/>
          </a:p>
        </p:txBody>
      </p:sp>
    </p:spTree>
    <p:extLst>
      <p:ext uri="{BB962C8B-B14F-4D97-AF65-F5344CB8AC3E}">
        <p14:creationId xmlns:p14="http://schemas.microsoft.com/office/powerpoint/2010/main" val="234286387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アプリの目的</a:t>
            </a:r>
          </a:p>
        </p:txBody>
      </p:sp>
      <p:sp>
        <p:nvSpPr>
          <p:cNvPr id="3" name="コンテンツ プレースホルダー 2"/>
          <p:cNvSpPr>
            <a:spLocks noGrp="1"/>
          </p:cNvSpPr>
          <p:nvPr>
            <p:ph idx="1"/>
          </p:nvPr>
        </p:nvSpPr>
        <p:spPr>
          <a:xfrm>
            <a:off x="1169581" y="2638045"/>
            <a:ext cx="6794205" cy="3101983"/>
          </a:xfrm>
        </p:spPr>
        <p:txBody>
          <a:bodyPr/>
          <a:lstStyle/>
          <a:p>
            <a:r>
              <a:rPr kumimoji="1" lang="ja-JP" altLang="en-US" u="sng"/>
              <a:t>何をするためのものか</a:t>
            </a:r>
            <a:r>
              <a:rPr lang="ja-JP" altLang="en-US" u="sng"/>
              <a:t>（アプリの使用目的）</a:t>
            </a:r>
            <a:endParaRPr lang="en-US" altLang="ja-JP" u="sng" dirty="0"/>
          </a:p>
          <a:p>
            <a:r>
              <a:rPr kumimoji="1" lang="ja-JP" altLang="en-US"/>
              <a:t>人狼ドッチという手軽に遊べるカードゲームを</a:t>
            </a:r>
            <a:r>
              <a:rPr kumimoji="1" lang="en-US" altLang="ja-JP" dirty="0"/>
              <a:t>iPhone</a:t>
            </a:r>
            <a:r>
              <a:rPr kumimoji="1" lang="ja-JP" altLang="en-US"/>
              <a:t>でさらに手軽に遊べるようにするため。</a:t>
            </a:r>
            <a:endParaRPr kumimoji="1" lang="en-US" altLang="ja-JP" dirty="0"/>
          </a:p>
          <a:p>
            <a:endParaRPr kumimoji="1" lang="en-US" altLang="ja-JP" dirty="0"/>
          </a:p>
          <a:p>
            <a:r>
              <a:rPr lang="ja-JP" altLang="en-US" u="sng"/>
              <a:t>なぜそれを作りたかったか（開発者の思い）</a:t>
            </a:r>
            <a:endParaRPr lang="en-US" altLang="ja-JP" u="sng" dirty="0"/>
          </a:p>
          <a:p>
            <a:r>
              <a:rPr lang="en-US" altLang="ja-JP" dirty="0"/>
              <a:t>Swift</a:t>
            </a:r>
            <a:r>
              <a:rPr lang="ja-JP" altLang="en-US"/>
              <a:t>という</a:t>
            </a:r>
            <a:r>
              <a:rPr lang="en-US" altLang="ja-JP" dirty="0"/>
              <a:t>Apple</a:t>
            </a:r>
            <a:r>
              <a:rPr lang="ja-JP" altLang="en-US"/>
              <a:t>専用言語で</a:t>
            </a:r>
            <a:r>
              <a:rPr lang="en-US" altLang="ja-JP" dirty="0"/>
              <a:t>iOS</a:t>
            </a:r>
            <a:r>
              <a:rPr lang="ja-JP" altLang="en-US"/>
              <a:t>アプリケーション開発をしてみたかったから</a:t>
            </a:r>
            <a:endParaRPr lang="en-US" altLang="ja-JP" dirty="0"/>
          </a:p>
          <a:p>
            <a:endParaRPr kumimoji="1" lang="en-US" altLang="ja-JP" dirty="0"/>
          </a:p>
        </p:txBody>
      </p:sp>
    </p:spTree>
    <p:extLst>
      <p:ext uri="{BB962C8B-B14F-4D97-AF65-F5344CB8AC3E}">
        <p14:creationId xmlns:p14="http://schemas.microsoft.com/office/powerpoint/2010/main" val="315341554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人狼ドッチとは</a:t>
            </a:r>
            <a:endParaRPr kumimoji="1" lang="ja-JP" altLang="en-US" dirty="0"/>
          </a:p>
        </p:txBody>
      </p:sp>
      <p:sp>
        <p:nvSpPr>
          <p:cNvPr id="3" name="コンテンツ プレースホルダー 2"/>
          <p:cNvSpPr>
            <a:spLocks noGrp="1"/>
          </p:cNvSpPr>
          <p:nvPr>
            <p:ph idx="1"/>
          </p:nvPr>
        </p:nvSpPr>
        <p:spPr>
          <a:xfrm>
            <a:off x="1606045" y="2638045"/>
            <a:ext cx="5937755" cy="3975406"/>
          </a:xfrm>
        </p:spPr>
        <p:txBody>
          <a:bodyPr/>
          <a:lstStyle/>
          <a:p>
            <a:r>
              <a:rPr lang="en-US" altLang="ja-JP" dirty="0"/>
              <a:t>1</a:t>
            </a:r>
            <a:r>
              <a:rPr lang="ja-JP" altLang="en-US"/>
              <a:t>人</a:t>
            </a:r>
            <a:r>
              <a:rPr lang="en-US" altLang="ja-JP" dirty="0"/>
              <a:t>2</a:t>
            </a:r>
            <a:r>
              <a:rPr lang="ja-JP" altLang="en-US"/>
              <a:t>つ配られる役職から、どちらか選んでプレイ</a:t>
            </a:r>
            <a:endParaRPr lang="en-US" altLang="ja-JP" dirty="0"/>
          </a:p>
          <a:p>
            <a:endParaRPr lang="en-US" altLang="ja-JP" dirty="0"/>
          </a:p>
          <a:p>
            <a:r>
              <a:rPr lang="en-US" altLang="ja-JP" dirty="0"/>
              <a:t>4</a:t>
            </a:r>
            <a:r>
              <a:rPr lang="ja-JP" altLang="en-US"/>
              <a:t>人</a:t>
            </a:r>
            <a:r>
              <a:rPr lang="en-US" altLang="ja-JP" dirty="0"/>
              <a:t>〜6</a:t>
            </a:r>
            <a:r>
              <a:rPr lang="ja-JP" altLang="en-US"/>
              <a:t>人で遊べてゲームマスター不要</a:t>
            </a:r>
            <a:endParaRPr lang="en-US" altLang="ja-JP" dirty="0"/>
          </a:p>
          <a:p>
            <a:endParaRPr lang="en-US" altLang="ja-JP" dirty="0"/>
          </a:p>
          <a:p>
            <a:r>
              <a:rPr lang="ja-JP" altLang="en-US"/>
              <a:t>ワンナイトなので、最短</a:t>
            </a:r>
            <a:r>
              <a:rPr lang="en-US" altLang="ja-JP" dirty="0"/>
              <a:t>5</a:t>
            </a:r>
            <a:r>
              <a:rPr lang="ja-JP" altLang="en-US"/>
              <a:t>分で終わるカジュアルな人狼ゲーム</a:t>
            </a:r>
            <a:endParaRPr lang="en-US" altLang="ja-JP" dirty="0"/>
          </a:p>
          <a:p>
            <a:endParaRPr lang="en-US" altLang="ja-JP" dirty="0"/>
          </a:p>
          <a:p>
            <a:r>
              <a:rPr lang="ja-JP" altLang="en-US"/>
              <a:t>人狼ドッチオリジナル役職多数</a:t>
            </a:r>
            <a:endParaRPr lang="en-US" altLang="ja-JP" dirty="0"/>
          </a:p>
          <a:p>
            <a:endParaRPr lang="en-US" altLang="ja-JP" dirty="0"/>
          </a:p>
        </p:txBody>
      </p:sp>
    </p:spTree>
    <p:extLst>
      <p:ext uri="{BB962C8B-B14F-4D97-AF65-F5344CB8AC3E}">
        <p14:creationId xmlns:p14="http://schemas.microsoft.com/office/powerpoint/2010/main" val="301640648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4906" y="964692"/>
            <a:ext cx="6634188" cy="1188720"/>
          </a:xfrm>
        </p:spPr>
        <p:txBody>
          <a:bodyPr/>
          <a:lstStyle/>
          <a:p>
            <a:r>
              <a:rPr lang="ja-JP" altLang="en-US"/>
              <a:t>人狼ドッチ（アプリケーション）</a:t>
            </a:r>
            <a:endParaRPr kumimoji="1" lang="ja-JP" altLang="en-US" dirty="0"/>
          </a:p>
        </p:txBody>
      </p:sp>
      <p:sp>
        <p:nvSpPr>
          <p:cNvPr id="3" name="コンテンツ プレースホルダー 2"/>
          <p:cNvSpPr>
            <a:spLocks noGrp="1"/>
          </p:cNvSpPr>
          <p:nvPr>
            <p:ph idx="1"/>
          </p:nvPr>
        </p:nvSpPr>
        <p:spPr>
          <a:xfrm>
            <a:off x="1606045" y="2638045"/>
            <a:ext cx="5937755" cy="3975406"/>
          </a:xfrm>
        </p:spPr>
        <p:txBody>
          <a:bodyPr/>
          <a:lstStyle/>
          <a:p>
            <a:r>
              <a:rPr lang="en-US" altLang="ja-JP" dirty="0"/>
              <a:t>iPhone</a:t>
            </a:r>
            <a:r>
              <a:rPr lang="ja-JP" altLang="en-US"/>
              <a:t>１つで手軽に人狼ドッチをプレイできる</a:t>
            </a:r>
            <a:endParaRPr lang="en-US" altLang="ja-JP" dirty="0"/>
          </a:p>
          <a:p>
            <a:endParaRPr lang="en-US" altLang="ja-JP" dirty="0"/>
          </a:p>
          <a:p>
            <a:r>
              <a:rPr lang="ja-JP" altLang="en-US"/>
              <a:t>４人限定で遊べてゲームマスター不要</a:t>
            </a:r>
            <a:endParaRPr lang="en-US" altLang="ja-JP" dirty="0"/>
          </a:p>
          <a:p>
            <a:endParaRPr lang="en-US" altLang="ja-JP" dirty="0"/>
          </a:p>
          <a:p>
            <a:r>
              <a:rPr lang="en-US" altLang="ja-JP" dirty="0"/>
              <a:t>BGM</a:t>
            </a:r>
            <a:r>
              <a:rPr lang="ja-JP" altLang="en-US"/>
              <a:t>等を使用し、アプリケーションならではのプレイスタイルができる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p:txBody>
      </p:sp>
    </p:spTree>
    <p:extLst>
      <p:ext uri="{BB962C8B-B14F-4D97-AF65-F5344CB8AC3E}">
        <p14:creationId xmlns:p14="http://schemas.microsoft.com/office/powerpoint/2010/main" val="355871371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全体の流れ・デモ</a:t>
            </a:r>
            <a:endParaRPr kumimoji="1" lang="ja-JP" altLang="en-US" dirty="0"/>
          </a:p>
        </p:txBody>
      </p:sp>
      <p:sp>
        <p:nvSpPr>
          <p:cNvPr id="3" name="コンテンツ プレースホルダー 2"/>
          <p:cNvSpPr>
            <a:spLocks noGrp="1"/>
          </p:cNvSpPr>
          <p:nvPr>
            <p:ph idx="1"/>
          </p:nvPr>
        </p:nvSpPr>
        <p:spPr/>
        <p:txBody>
          <a:bodyPr/>
          <a:lstStyle/>
          <a:p>
            <a:endParaRPr lang="en-US" altLang="ja-JP" dirty="0"/>
          </a:p>
        </p:txBody>
      </p:sp>
    </p:spTree>
    <p:extLst>
      <p:ext uri="{BB962C8B-B14F-4D97-AF65-F5344CB8AC3E}">
        <p14:creationId xmlns:p14="http://schemas.microsoft.com/office/powerpoint/2010/main" val="167028893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31949" y="717697"/>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82480" y="835111"/>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85886" y="1712211"/>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85886" y="2585052"/>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82479" y="345789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84287" y="433073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94919" y="5192941"/>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27153" y="207743"/>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307695" y="6076416"/>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2110665" y="140484"/>
            <a:ext cx="2339102" cy="461665"/>
          </a:xfrm>
          <a:prstGeom prst="rect">
            <a:avLst/>
          </a:prstGeom>
          <a:noFill/>
        </p:spPr>
        <p:txBody>
          <a:bodyPr wrap="none" rtlCol="0">
            <a:spAutoFit/>
          </a:bodyPr>
          <a:lstStyle/>
          <a:p>
            <a:r>
              <a:rPr kumimoji="1" lang="ja-JP" altLang="en-US" sz="2400"/>
              <a:t>・準備フェーズ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720334" y="839370"/>
            <a:ext cx="390331" cy="3583774"/>
          </a:xfrm>
          <a:prstGeom prst="leftBrace">
            <a:avLst>
              <a:gd name="adj1" fmla="val 8333"/>
              <a:gd name="adj2" fmla="val 8271"/>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200359" y="925702"/>
            <a:ext cx="2874365" cy="378565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1600"/>
              <a:t>プレイヤー人数の確認</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役職内訳の確認</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プレイヤー名の入力</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en-US" altLang="ja-JP" sz="1600" dirty="0"/>
              <a:t>1</a:t>
            </a:r>
            <a:r>
              <a:rPr kumimoji="1" lang="ja-JP" altLang="en-US" sz="1600"/>
              <a:t>人</a:t>
            </a:r>
            <a:r>
              <a:rPr kumimoji="1" lang="en-US" altLang="ja-JP" sz="1600" dirty="0"/>
              <a:t>2</a:t>
            </a:r>
            <a:r>
              <a:rPr kumimoji="1" lang="ja-JP" altLang="en-US" sz="1600"/>
              <a:t>つの役職を配布</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メインカードの選択</a:t>
            </a:r>
            <a:endParaRPr kumimoji="1" lang="en-US" altLang="ja-JP" sz="1600" dirty="0"/>
          </a:p>
          <a:p>
            <a:r>
              <a:rPr kumimoji="1" lang="ja-JP" altLang="en-US" sz="1600"/>
              <a:t>　（サブカードの選択）</a:t>
            </a:r>
            <a:endParaRPr kumimoji="1" lang="en-US" altLang="ja-JP" sz="1600" dirty="0"/>
          </a:p>
          <a:p>
            <a:pPr marL="285750" indent="-285750">
              <a:buFont typeface="Arial" panose="020B0604020202020204" pitchFamily="34" charset="0"/>
              <a:buChar char="•"/>
            </a:pPr>
            <a:endParaRPr kumimoji="1" lang="ja-JP" altLang="en-US" sz="1600"/>
          </a:p>
        </p:txBody>
      </p:sp>
      <p:pic>
        <p:nvPicPr>
          <p:cNvPr id="2" name="RPReplay_Final1606106413" descr="RPReplay_Final1606106413">
            <a:hlinkClick r:id="" action="ppaction://media"/>
            <a:extLst>
              <a:ext uri="{FF2B5EF4-FFF2-40B4-BE49-F238E27FC236}">
                <a16:creationId xmlns:a16="http://schemas.microsoft.com/office/drawing/2014/main" id="{BC1378FF-DCE2-3645-A7BC-59717E9FCA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45080" y="143437"/>
            <a:ext cx="3039145" cy="6571125"/>
          </a:xfrm>
          <a:prstGeom prst="rect">
            <a:avLst/>
          </a:prstGeom>
        </p:spPr>
      </p:pic>
    </p:spTree>
    <p:extLst>
      <p:ext uri="{BB962C8B-B14F-4D97-AF65-F5344CB8AC3E}">
        <p14:creationId xmlns:p14="http://schemas.microsoft.com/office/powerpoint/2010/main" val="20382063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blinds(horizontal)">
                                      <p:cBhvr>
                                        <p:cTn id="17" dur="500"/>
                                        <p:tgtEl>
                                          <p:spTgt spid="2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blinds(horizontal)">
                                      <p:cBhvr>
                                        <p:cTn id="22" dur="500"/>
                                        <p:tgtEl>
                                          <p:spTgt spid="2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9" end="9"/>
                                            </p:txEl>
                                          </p:spTgt>
                                        </p:tgtEl>
                                        <p:attrNameLst>
                                          <p:attrName>style.visibility</p:attrName>
                                        </p:attrNameLst>
                                      </p:cBhvr>
                                      <p:to>
                                        <p:strVal val="visible"/>
                                      </p:to>
                                    </p:set>
                                    <p:animEffect transition="in" filter="blinds(horizontal)">
                                      <p:cBhvr>
                                        <p:cTn id="27" dur="500"/>
                                        <p:tgtEl>
                                          <p:spTgt spid="2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12" end="12"/>
                                            </p:txEl>
                                          </p:spTgt>
                                        </p:tgtEl>
                                        <p:attrNameLst>
                                          <p:attrName>style.visibility</p:attrName>
                                        </p:attrNameLst>
                                      </p:cBhvr>
                                      <p:to>
                                        <p:strVal val="visible"/>
                                      </p:to>
                                    </p:set>
                                    <p:animEffect transition="in" filter="blinds(horizontal)">
                                      <p:cBhvr>
                                        <p:cTn id="32" dur="500"/>
                                        <p:tgtEl>
                                          <p:spTgt spid="21">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xEl>
                                              <p:pRg st="13" end="13"/>
                                            </p:txEl>
                                          </p:spTgt>
                                        </p:tgtEl>
                                        <p:attrNameLst>
                                          <p:attrName>style.visibility</p:attrName>
                                        </p:attrNameLst>
                                      </p:cBhvr>
                                      <p:to>
                                        <p:strVal val="visible"/>
                                      </p:to>
                                    </p:set>
                                    <p:animEffect transition="in" filter="blinds(horizontal)">
                                      <p:cBhvr>
                                        <p:cTn id="37" dur="500"/>
                                        <p:tgtEl>
                                          <p:spTgt spid="21">
                                            <p:txEl>
                                              <p:pRg st="13" end="1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697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2"/>
                </p:tgtEl>
              </p:cMediaNode>
            </p:video>
            <p:seq concurrent="1" nextAc="seek">
              <p:cTn id="43" restart="whenNotActive" fill="hold" evtFilter="cancelBubble" nodeType="interactiveSeq">
                <p:stCondLst>
                  <p:cond evt="onClick" delay="0">
                    <p:tgtEl>
                      <p:spTgt spid="2"/>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10687" y="675168"/>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64624" y="796841"/>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64624" y="1669682"/>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64624" y="254252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61217" y="3415364"/>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41760" y="4288205"/>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41760" y="5161046"/>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05891" y="165214"/>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286433" y="6033887"/>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1747252" y="158150"/>
            <a:ext cx="4185761" cy="461665"/>
          </a:xfrm>
          <a:prstGeom prst="rect">
            <a:avLst/>
          </a:prstGeom>
          <a:noFill/>
        </p:spPr>
        <p:txBody>
          <a:bodyPr wrap="none" rtlCol="0">
            <a:spAutoFit/>
          </a:bodyPr>
          <a:lstStyle/>
          <a:p>
            <a:r>
              <a:rPr kumimoji="1" lang="ja-JP" altLang="en-US" sz="2400"/>
              <a:t>・早朝のアクションフェーズ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742468" y="871869"/>
            <a:ext cx="402562" cy="3743823"/>
          </a:xfrm>
          <a:prstGeom prst="leftBrace">
            <a:avLst>
              <a:gd name="adj1" fmla="val 8333"/>
              <a:gd name="adj2" fmla="val 34762"/>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209718" y="1076262"/>
            <a:ext cx="2646878" cy="353943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600"/>
              <a:t>一つの端末を回して</a:t>
            </a:r>
            <a:endParaRPr kumimoji="1" lang="en-US" altLang="ja-JP" sz="1600" dirty="0"/>
          </a:p>
          <a:p>
            <a:r>
              <a:rPr kumimoji="1" lang="ja-JP" altLang="en-US" sz="1600"/>
              <a:t>１人づつアクションを行う</a:t>
            </a:r>
            <a:endParaRPr kumimoji="1" lang="en-US" altLang="ja-JP" sz="1600" dirty="0"/>
          </a:p>
          <a:p>
            <a:pPr marL="342900" indent="-342900">
              <a:buFont typeface="Arial" panose="020B0604020202020204" pitchFamily="34" charset="0"/>
              <a:buChar char="•"/>
            </a:pPr>
            <a:endParaRPr kumimoji="1" lang="en-US" altLang="ja-JP" sz="1600" dirty="0"/>
          </a:p>
          <a:p>
            <a:pPr marL="285750" indent="-28575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占い師のアクション</a:t>
            </a:r>
            <a:endParaRPr kumimoji="1" lang="en-US" altLang="ja-JP" sz="1600" dirty="0"/>
          </a:p>
          <a:p>
            <a:r>
              <a:rPr kumimoji="1" lang="ja-JP" altLang="en-US" sz="1600"/>
              <a:t>→メインカードの確認</a:t>
            </a: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endParaRPr kumimoji="1" lang="en-US" altLang="ja-JP" sz="1600" dirty="0"/>
          </a:p>
          <a:p>
            <a:pPr marL="342900" indent="-342900">
              <a:buFont typeface="Arial" panose="020B0604020202020204" pitchFamily="34" charset="0"/>
              <a:buChar char="•"/>
            </a:pPr>
            <a:r>
              <a:rPr kumimoji="1" lang="ja-JP" altLang="en-US" sz="1600"/>
              <a:t>人狼のアクション</a:t>
            </a:r>
            <a:endParaRPr kumimoji="1" lang="en-US" altLang="ja-JP" sz="1600" dirty="0"/>
          </a:p>
          <a:p>
            <a:r>
              <a:rPr kumimoji="1" lang="ja-JP" altLang="en-US" sz="1600"/>
              <a:t>→人狼同士の顔合わせ</a:t>
            </a:r>
            <a:endParaRPr kumimoji="1" lang="en-US" altLang="ja-JP" sz="1600" dirty="0"/>
          </a:p>
          <a:p>
            <a:endParaRPr kumimoji="1" lang="en-US" altLang="ja-JP" sz="1600" dirty="0"/>
          </a:p>
          <a:p>
            <a:endParaRPr kumimoji="1" lang="en-US" altLang="ja-JP" sz="1600" dirty="0"/>
          </a:p>
          <a:p>
            <a:pPr marL="285750" indent="-285750">
              <a:buFont typeface="Arial" panose="020B0604020202020204" pitchFamily="34" charset="0"/>
              <a:buChar char="•"/>
            </a:pPr>
            <a:r>
              <a:rPr kumimoji="1" lang="ja-JP" altLang="en-US" sz="1600"/>
              <a:t>それ以外</a:t>
            </a:r>
            <a:endParaRPr kumimoji="1" lang="en-US" altLang="ja-JP" sz="1600" dirty="0"/>
          </a:p>
          <a:p>
            <a:r>
              <a:rPr kumimoji="1" lang="ja-JP" altLang="en-US" sz="1600"/>
              <a:t>→自分の役職の再確認</a:t>
            </a:r>
            <a:endParaRPr kumimoji="1" lang="en-US" altLang="ja-JP" sz="1600" dirty="0"/>
          </a:p>
        </p:txBody>
      </p:sp>
      <p:pic>
        <p:nvPicPr>
          <p:cNvPr id="2" name="RPReplay_Final1606106413 2" descr="RPReplay_Final1606106413 2">
            <a:hlinkClick r:id="" action="ppaction://media"/>
            <a:extLst>
              <a:ext uri="{FF2B5EF4-FFF2-40B4-BE49-F238E27FC236}">
                <a16:creationId xmlns:a16="http://schemas.microsoft.com/office/drawing/2014/main" id="{911E68AA-DF25-524C-A133-1ACF2CC07E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05221" y="219380"/>
            <a:ext cx="3014798" cy="6518483"/>
          </a:xfrm>
          <a:prstGeom prst="rect">
            <a:avLst/>
          </a:prstGeom>
        </p:spPr>
      </p:pic>
    </p:spTree>
    <p:extLst>
      <p:ext uri="{BB962C8B-B14F-4D97-AF65-F5344CB8AC3E}">
        <p14:creationId xmlns:p14="http://schemas.microsoft.com/office/powerpoint/2010/main" val="1368986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blinds(horizontal)">
                                      <p:cBhvr>
                                        <p:cTn id="15" dur="500"/>
                                        <p:tgtEl>
                                          <p:spTgt spid="2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1">
                                            <p:txEl>
                                              <p:pRg st="4" end="4"/>
                                            </p:txEl>
                                          </p:spTgt>
                                        </p:tgtEl>
                                        <p:attrNameLst>
                                          <p:attrName>style.visibility</p:attrName>
                                        </p:attrNameLst>
                                      </p:cBhvr>
                                      <p:to>
                                        <p:strVal val="visible"/>
                                      </p:to>
                                    </p:set>
                                    <p:animEffect transition="in" filter="blinds(horizontal)">
                                      <p:cBhvr>
                                        <p:cTn id="20" dur="500"/>
                                        <p:tgtEl>
                                          <p:spTgt spid="2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animEffect transition="in" filter="blinds(horizontal)">
                                      <p:cBhvr>
                                        <p:cTn id="25" dur="500"/>
                                        <p:tgtEl>
                                          <p:spTgt spid="2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
                                            <p:txEl>
                                              <p:pRg st="8" end="8"/>
                                            </p:txEl>
                                          </p:spTgt>
                                        </p:tgtEl>
                                        <p:attrNameLst>
                                          <p:attrName>style.visibility</p:attrName>
                                        </p:attrNameLst>
                                      </p:cBhvr>
                                      <p:to>
                                        <p:strVal val="visible"/>
                                      </p:to>
                                    </p:set>
                                    <p:animEffect transition="in" filter="blinds(horizontal)">
                                      <p:cBhvr>
                                        <p:cTn id="30" dur="500"/>
                                        <p:tgtEl>
                                          <p:spTgt spid="21">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1">
                                            <p:txEl>
                                              <p:pRg st="9" end="9"/>
                                            </p:txEl>
                                          </p:spTgt>
                                        </p:tgtEl>
                                        <p:attrNameLst>
                                          <p:attrName>style.visibility</p:attrName>
                                        </p:attrNameLst>
                                      </p:cBhvr>
                                      <p:to>
                                        <p:strVal val="visible"/>
                                      </p:to>
                                    </p:set>
                                    <p:animEffect transition="in" filter="blinds(horizontal)">
                                      <p:cBhvr>
                                        <p:cTn id="35" dur="500"/>
                                        <p:tgtEl>
                                          <p:spTgt spid="21">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1">
                                            <p:txEl>
                                              <p:pRg st="12" end="12"/>
                                            </p:txEl>
                                          </p:spTgt>
                                        </p:tgtEl>
                                        <p:attrNameLst>
                                          <p:attrName>style.visibility</p:attrName>
                                        </p:attrNameLst>
                                      </p:cBhvr>
                                      <p:to>
                                        <p:strVal val="visible"/>
                                      </p:to>
                                    </p:set>
                                    <p:animEffect transition="in" filter="blinds(horizontal)">
                                      <p:cBhvr>
                                        <p:cTn id="40" dur="500"/>
                                        <p:tgtEl>
                                          <p:spTgt spid="21">
                                            <p:txEl>
                                              <p:pRg st="12" end="1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1">
                                            <p:txEl>
                                              <p:pRg st="13" end="13"/>
                                            </p:txEl>
                                          </p:spTgt>
                                        </p:tgtEl>
                                        <p:attrNameLst>
                                          <p:attrName>style.visibility</p:attrName>
                                        </p:attrNameLst>
                                      </p:cBhvr>
                                      <p:to>
                                        <p:strVal val="visible"/>
                                      </p:to>
                                    </p:set>
                                    <p:animEffect transition="in" filter="blinds(horizontal)">
                                      <p:cBhvr>
                                        <p:cTn id="45" dur="500"/>
                                        <p:tgtEl>
                                          <p:spTgt spid="21">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27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fill="hold" display="0">
                  <p:stCondLst>
                    <p:cond delay="indefinite"/>
                  </p:stCondLst>
                </p:cTn>
                <p:tgtEl>
                  <p:spTgt spid="2"/>
                </p:tgtEl>
              </p:cMediaNode>
            </p:video>
            <p:seq concurrent="1" nextAc="seek">
              <p:cTn id="51" restart="whenNotActive" fill="hold" evtFilter="cancelBubble" nodeType="interactiveSeq">
                <p:stCondLst>
                  <p:cond evt="onClick" delay="0">
                    <p:tgtEl>
                      <p:spTgt spid="2"/>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コネクタ 16">
            <a:extLst>
              <a:ext uri="{FF2B5EF4-FFF2-40B4-BE49-F238E27FC236}">
                <a16:creationId xmlns:a16="http://schemas.microsoft.com/office/drawing/2014/main" id="{70501C09-756B-0D4C-8979-DFB8DA4F3A35}"/>
              </a:ext>
            </a:extLst>
          </p:cNvPr>
          <p:cNvCxnSpPr>
            <a:stCxn id="13" idx="4"/>
            <a:endCxn id="16" idx="0"/>
          </p:cNvCxnSpPr>
          <p:nvPr/>
        </p:nvCxnSpPr>
        <p:spPr>
          <a:xfrm flipH="1">
            <a:off x="921319" y="717698"/>
            <a:ext cx="19458" cy="5358719"/>
          </a:xfrm>
          <a:prstGeom prst="line">
            <a:avLst/>
          </a:prstGeom>
        </p:spPr>
        <p:style>
          <a:lnRef idx="2">
            <a:schemeClr val="dk1"/>
          </a:lnRef>
          <a:fillRef idx="0">
            <a:schemeClr val="dk1"/>
          </a:fillRef>
          <a:effectRef idx="1">
            <a:schemeClr val="dk1"/>
          </a:effectRef>
          <a:fontRef idx="minor">
            <a:schemeClr val="tx1"/>
          </a:fontRef>
        </p:style>
      </p:cxnSp>
      <p:sp>
        <p:nvSpPr>
          <p:cNvPr id="6" name="正方形/長方形 5">
            <a:extLst>
              <a:ext uri="{FF2B5EF4-FFF2-40B4-BE49-F238E27FC236}">
                <a16:creationId xmlns:a16="http://schemas.microsoft.com/office/drawing/2014/main" id="{02682D03-9190-194B-9534-1B41DE39C367}"/>
              </a:ext>
            </a:extLst>
          </p:cNvPr>
          <p:cNvSpPr/>
          <p:nvPr/>
        </p:nvSpPr>
        <p:spPr>
          <a:xfrm>
            <a:off x="175256" y="839371"/>
            <a:ext cx="1537854"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準備</a:t>
            </a:r>
          </a:p>
        </p:txBody>
      </p:sp>
      <p:sp>
        <p:nvSpPr>
          <p:cNvPr id="8" name="正方形/長方形 7">
            <a:extLst>
              <a:ext uri="{FF2B5EF4-FFF2-40B4-BE49-F238E27FC236}">
                <a16:creationId xmlns:a16="http://schemas.microsoft.com/office/drawing/2014/main" id="{5577B136-BEFB-734C-8AAD-89885A25AFCB}"/>
              </a:ext>
            </a:extLst>
          </p:cNvPr>
          <p:cNvSpPr/>
          <p:nvPr/>
        </p:nvSpPr>
        <p:spPr>
          <a:xfrm>
            <a:off x="175256" y="1712212"/>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早朝のアクション</a:t>
            </a:r>
          </a:p>
        </p:txBody>
      </p:sp>
      <p:sp>
        <p:nvSpPr>
          <p:cNvPr id="9" name="正方形/長方形 8">
            <a:extLst>
              <a:ext uri="{FF2B5EF4-FFF2-40B4-BE49-F238E27FC236}">
                <a16:creationId xmlns:a16="http://schemas.microsoft.com/office/drawing/2014/main" id="{07878FD9-E9BA-C145-B728-35D8694CD2F0}"/>
              </a:ext>
            </a:extLst>
          </p:cNvPr>
          <p:cNvSpPr/>
          <p:nvPr/>
        </p:nvSpPr>
        <p:spPr>
          <a:xfrm>
            <a:off x="175256" y="2585053"/>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solidFill>
                  <a:srgbClr val="FF0000"/>
                </a:solidFill>
              </a:rPr>
              <a:t>議論</a:t>
            </a:r>
          </a:p>
        </p:txBody>
      </p:sp>
      <p:sp>
        <p:nvSpPr>
          <p:cNvPr id="10" name="正方形/長方形 9">
            <a:extLst>
              <a:ext uri="{FF2B5EF4-FFF2-40B4-BE49-F238E27FC236}">
                <a16:creationId xmlns:a16="http://schemas.microsoft.com/office/drawing/2014/main" id="{7F860C9E-614A-3C41-9ACF-7C123BD145C3}"/>
              </a:ext>
            </a:extLst>
          </p:cNvPr>
          <p:cNvSpPr/>
          <p:nvPr/>
        </p:nvSpPr>
        <p:spPr>
          <a:xfrm>
            <a:off x="171849" y="3457894"/>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夜のアクション</a:t>
            </a:r>
          </a:p>
        </p:txBody>
      </p:sp>
      <p:sp>
        <p:nvSpPr>
          <p:cNvPr id="11" name="正方形/長方形 10">
            <a:extLst>
              <a:ext uri="{FF2B5EF4-FFF2-40B4-BE49-F238E27FC236}">
                <a16:creationId xmlns:a16="http://schemas.microsoft.com/office/drawing/2014/main" id="{0AB8FBAD-E282-F64D-B36E-B7E392F9B2D8}"/>
              </a:ext>
            </a:extLst>
          </p:cNvPr>
          <p:cNvSpPr/>
          <p:nvPr/>
        </p:nvSpPr>
        <p:spPr>
          <a:xfrm>
            <a:off x="152392" y="4330735"/>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議論</a:t>
            </a:r>
          </a:p>
        </p:txBody>
      </p:sp>
      <p:sp>
        <p:nvSpPr>
          <p:cNvPr id="14" name="正方形/長方形 13">
            <a:extLst>
              <a:ext uri="{FF2B5EF4-FFF2-40B4-BE49-F238E27FC236}">
                <a16:creationId xmlns:a16="http://schemas.microsoft.com/office/drawing/2014/main" id="{523371FD-2D8B-024B-8DA4-5E9431D739EF}"/>
              </a:ext>
            </a:extLst>
          </p:cNvPr>
          <p:cNvSpPr/>
          <p:nvPr/>
        </p:nvSpPr>
        <p:spPr>
          <a:xfrm>
            <a:off x="152392" y="5203576"/>
            <a:ext cx="1537855" cy="7342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投票</a:t>
            </a:r>
          </a:p>
        </p:txBody>
      </p:sp>
      <p:sp>
        <p:nvSpPr>
          <p:cNvPr id="13" name="円/楕円 12">
            <a:extLst>
              <a:ext uri="{FF2B5EF4-FFF2-40B4-BE49-F238E27FC236}">
                <a16:creationId xmlns:a16="http://schemas.microsoft.com/office/drawing/2014/main" id="{838003C9-DF40-CC4F-A0A1-D9DEA747313D}"/>
              </a:ext>
            </a:extLst>
          </p:cNvPr>
          <p:cNvSpPr/>
          <p:nvPr/>
        </p:nvSpPr>
        <p:spPr>
          <a:xfrm>
            <a:off x="316523" y="207744"/>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開始</a:t>
            </a:r>
          </a:p>
        </p:txBody>
      </p:sp>
      <p:sp>
        <p:nvSpPr>
          <p:cNvPr id="16" name="円/楕円 15">
            <a:extLst>
              <a:ext uri="{FF2B5EF4-FFF2-40B4-BE49-F238E27FC236}">
                <a16:creationId xmlns:a16="http://schemas.microsoft.com/office/drawing/2014/main" id="{A6ADB1CC-3D10-614C-BAF2-78E48E939EF2}"/>
              </a:ext>
            </a:extLst>
          </p:cNvPr>
          <p:cNvSpPr/>
          <p:nvPr/>
        </p:nvSpPr>
        <p:spPr>
          <a:xfrm>
            <a:off x="297065" y="6076417"/>
            <a:ext cx="1248508" cy="5099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t>終了</a:t>
            </a:r>
          </a:p>
        </p:txBody>
      </p:sp>
      <p:sp>
        <p:nvSpPr>
          <p:cNvPr id="18" name="テキスト ボックス 17">
            <a:extLst>
              <a:ext uri="{FF2B5EF4-FFF2-40B4-BE49-F238E27FC236}">
                <a16:creationId xmlns:a16="http://schemas.microsoft.com/office/drawing/2014/main" id="{99EA449E-B503-4747-B32C-B004B86E0CE6}"/>
              </a:ext>
            </a:extLst>
          </p:cNvPr>
          <p:cNvSpPr txBox="1"/>
          <p:nvPr/>
        </p:nvSpPr>
        <p:spPr>
          <a:xfrm>
            <a:off x="2066574" y="149674"/>
            <a:ext cx="2339102" cy="461665"/>
          </a:xfrm>
          <a:prstGeom prst="rect">
            <a:avLst/>
          </a:prstGeom>
          <a:noFill/>
        </p:spPr>
        <p:txBody>
          <a:bodyPr wrap="none" rtlCol="0">
            <a:spAutoFit/>
          </a:bodyPr>
          <a:lstStyle/>
          <a:p>
            <a:r>
              <a:rPr kumimoji="1" lang="ja-JP" altLang="en-US" sz="2400"/>
              <a:t>・議論フェーズ</a:t>
            </a:r>
            <a:endParaRPr kumimoji="1" lang="ja-JP" altLang="en-US"/>
          </a:p>
        </p:txBody>
      </p:sp>
      <p:sp>
        <p:nvSpPr>
          <p:cNvPr id="19" name="左中かっこ 18">
            <a:extLst>
              <a:ext uri="{FF2B5EF4-FFF2-40B4-BE49-F238E27FC236}">
                <a16:creationId xmlns:a16="http://schemas.microsoft.com/office/drawing/2014/main" id="{0FDCACB3-57E3-6944-B44C-A51D893CFD55}"/>
              </a:ext>
            </a:extLst>
          </p:cNvPr>
          <p:cNvSpPr/>
          <p:nvPr/>
        </p:nvSpPr>
        <p:spPr>
          <a:xfrm>
            <a:off x="1911924" y="956929"/>
            <a:ext cx="321362" cy="3827105"/>
          </a:xfrm>
          <a:prstGeom prst="leftBrace">
            <a:avLst>
              <a:gd name="adj1" fmla="val 8333"/>
              <a:gd name="adj2" fmla="val 527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BDBAB8B-3FB4-A64B-BE06-AAAC857450F8}"/>
              </a:ext>
            </a:extLst>
          </p:cNvPr>
          <p:cNvSpPr txBox="1"/>
          <p:nvPr/>
        </p:nvSpPr>
        <p:spPr>
          <a:xfrm>
            <a:off x="2317906" y="1147070"/>
            <a:ext cx="2730235" cy="4031873"/>
          </a:xfrm>
          <a:prstGeom prst="rect">
            <a:avLst/>
          </a:prstGeom>
          <a:noFill/>
        </p:spPr>
        <p:txBody>
          <a:bodyPr wrap="none" rtlCol="0">
            <a:spAutoFit/>
          </a:bodyPr>
          <a:lstStyle/>
          <a:p>
            <a:pPr marL="342900" indent="-342900">
              <a:buFont typeface="Arial" panose="020B0604020202020204" pitchFamily="34" charset="0"/>
              <a:buChar char="•"/>
            </a:pPr>
            <a:r>
              <a:rPr kumimoji="1" lang="ja-JP" altLang="en-US" sz="1600"/>
              <a:t>早朝のアクション</a:t>
            </a:r>
            <a:endParaRPr kumimoji="1" lang="en-US" altLang="ja-JP" sz="1600" dirty="0"/>
          </a:p>
          <a:p>
            <a:r>
              <a:rPr kumimoji="1" lang="ja-JP" altLang="en-US" sz="1600"/>
              <a:t>を踏まえた議論</a:t>
            </a:r>
            <a:endParaRPr kumimoji="1" lang="en-US" altLang="ja-JP" sz="1600" dirty="0"/>
          </a:p>
          <a:p>
            <a:endParaRPr kumimoji="1" lang="en-US" altLang="ja-JP" sz="1600" dirty="0"/>
          </a:p>
          <a:p>
            <a:endParaRPr kumimoji="1" lang="en-US" altLang="ja-JP" sz="1600" dirty="0"/>
          </a:p>
          <a:p>
            <a:pPr marL="285750" indent="-285750">
              <a:buFont typeface="Arial" panose="020B0604020202020204" pitchFamily="34" charset="0"/>
              <a:buChar char="•"/>
            </a:pPr>
            <a:r>
              <a:rPr kumimoji="1" lang="ja-JP" altLang="en-US" sz="1600"/>
              <a:t>初期値は３分</a:t>
            </a: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a:t>一分単位で時間調節可能</a:t>
            </a: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a:t>役職が表示される</a:t>
            </a: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r>
              <a:rPr kumimoji="1" lang="ja-JP" altLang="en-US" sz="1600"/>
              <a:t>０秒になったら</a:t>
            </a:r>
            <a:endParaRPr kumimoji="1" lang="en-US" altLang="ja-JP" sz="1600" dirty="0"/>
          </a:p>
          <a:p>
            <a:r>
              <a:rPr kumimoji="1" lang="ja-JP" altLang="en-US" sz="1600"/>
              <a:t>３０秒延長するか聞く</a:t>
            </a:r>
            <a:endParaRPr kumimoji="1" lang="en-US" altLang="ja-JP" sz="1600" dirty="0"/>
          </a:p>
          <a:p>
            <a:pPr marL="285750" indent="-285750">
              <a:buFont typeface="Arial" panose="020B0604020202020204" pitchFamily="34" charset="0"/>
              <a:buChar char="•"/>
            </a:pPr>
            <a:endParaRPr kumimoji="1" lang="en-US" altLang="ja-JP" sz="1600" dirty="0"/>
          </a:p>
          <a:p>
            <a:pPr marL="285750" indent="-285750">
              <a:buFont typeface="Arial" panose="020B0604020202020204" pitchFamily="34" charset="0"/>
              <a:buChar char="•"/>
            </a:pPr>
            <a:endParaRPr kumimoji="1" lang="en-US" altLang="ja-JP" sz="1600" dirty="0"/>
          </a:p>
        </p:txBody>
      </p:sp>
      <p:pic>
        <p:nvPicPr>
          <p:cNvPr id="2" name="RPReplay_Final1606106413 3" descr="RPReplay_Final1606106413 3">
            <a:hlinkClick r:id="" action="ppaction://media"/>
            <a:extLst>
              <a:ext uri="{FF2B5EF4-FFF2-40B4-BE49-F238E27FC236}">
                <a16:creationId xmlns:a16="http://schemas.microsoft.com/office/drawing/2014/main" id="{1DCC8B09-FCDA-7D41-9F2B-4E43544829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86043" y="136422"/>
            <a:ext cx="3050503" cy="6595683"/>
          </a:xfrm>
          <a:prstGeom prst="rect">
            <a:avLst/>
          </a:prstGeom>
        </p:spPr>
      </p:pic>
    </p:spTree>
    <p:extLst>
      <p:ext uri="{BB962C8B-B14F-4D97-AF65-F5344CB8AC3E}">
        <p14:creationId xmlns:p14="http://schemas.microsoft.com/office/powerpoint/2010/main" val="2085480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4" end="4"/>
                                            </p:txEl>
                                          </p:spTgt>
                                        </p:tgtEl>
                                        <p:attrNameLst>
                                          <p:attrName>style.visibility</p:attrName>
                                        </p:attrNameLst>
                                      </p:cBhvr>
                                      <p:to>
                                        <p:strVal val="visible"/>
                                      </p:to>
                                    </p:set>
                                    <p:animEffect transition="in" filter="blinds(horizontal)">
                                      <p:cBhvr>
                                        <p:cTn id="22" dur="500"/>
                                        <p:tgtEl>
                                          <p:spTgt spid="2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7" end="7"/>
                                            </p:txEl>
                                          </p:spTgt>
                                        </p:tgtEl>
                                        <p:attrNameLst>
                                          <p:attrName>style.visibility</p:attrName>
                                        </p:attrNameLst>
                                      </p:cBhvr>
                                      <p:to>
                                        <p:strVal val="visible"/>
                                      </p:to>
                                    </p:set>
                                    <p:animEffect transition="in" filter="blinds(horizontal)">
                                      <p:cBhvr>
                                        <p:cTn id="27" dur="500"/>
                                        <p:tgtEl>
                                          <p:spTgt spid="2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10" end="10"/>
                                            </p:txEl>
                                          </p:spTgt>
                                        </p:tgtEl>
                                        <p:attrNameLst>
                                          <p:attrName>style.visibility</p:attrName>
                                        </p:attrNameLst>
                                      </p:cBhvr>
                                      <p:to>
                                        <p:strVal val="visible"/>
                                      </p:to>
                                    </p:set>
                                    <p:animEffect transition="in" filter="blinds(horizontal)">
                                      <p:cBhvr>
                                        <p:cTn id="32" dur="500"/>
                                        <p:tgtEl>
                                          <p:spTgt spid="21">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xEl>
                                              <p:pRg st="12" end="12"/>
                                            </p:txEl>
                                          </p:spTgt>
                                        </p:tgtEl>
                                        <p:attrNameLst>
                                          <p:attrName>style.visibility</p:attrName>
                                        </p:attrNameLst>
                                      </p:cBhvr>
                                      <p:to>
                                        <p:strVal val="visible"/>
                                      </p:to>
                                    </p:set>
                                    <p:animEffect transition="in" filter="blinds(horizontal)">
                                      <p:cBhvr>
                                        <p:cTn id="37" dur="500"/>
                                        <p:tgtEl>
                                          <p:spTgt spid="21">
                                            <p:txEl>
                                              <p:pRg st="12" end="1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1">
                                            <p:txEl>
                                              <p:pRg st="13" end="13"/>
                                            </p:txEl>
                                          </p:spTgt>
                                        </p:tgtEl>
                                        <p:attrNameLst>
                                          <p:attrName>style.visibility</p:attrName>
                                        </p:attrNameLst>
                                      </p:cBhvr>
                                      <p:to>
                                        <p:strVal val="visible"/>
                                      </p:to>
                                    </p:set>
                                    <p:animEffect transition="in" filter="blinds(horizontal)">
                                      <p:cBhvr>
                                        <p:cTn id="40" dur="500"/>
                                        <p:tgtEl>
                                          <p:spTgt spid="21">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94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fill="hold" display="0">
                  <p:stCondLst>
                    <p:cond delay="indefinite"/>
                  </p:stCondLst>
                </p:cTn>
                <p:tgtEl>
                  <p:spTgt spid="2"/>
                </p:tgtEl>
              </p:cMediaNode>
            </p:video>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2"/>
                                        </p:tgtEl>
                                      </p:cBhvr>
                                    </p:cmd>
                                  </p:childTnLst>
                                </p:cTn>
                              </p:par>
                            </p:childTnLst>
                          </p:cTn>
                        </p:par>
                      </p:childTnLst>
                    </p:cTn>
                  </p:par>
                </p:childTnLst>
              </p:cTn>
              <p:nextCondLst>
                <p:cond evt="onClick" delay="0">
                  <p:tgtEl>
                    <p:spTgt spid="2"/>
                  </p:tgtEl>
                </p:cond>
              </p:nextCondLst>
            </p:seq>
          </p:childTnLst>
        </p:cTn>
      </p:par>
    </p:tnLst>
    <p:bldLst>
      <p:bldP spid="19" grpId="0" animBg="1"/>
    </p:bldLst>
  </p:timing>
</p:sld>
</file>

<file path=ppt/theme/theme1.xml><?xml version="1.0" encoding="utf-8"?>
<a:theme xmlns:a="http://schemas.openxmlformats.org/drawingml/2006/main" name="パーセル">
  <a:themeElements>
    <a:clrScheme name="パーセル">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パーセル">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{4DF248B3-B4B9-8F43-A24A-C24C535371A7}tf10001120</Template>
  <TotalTime>969</TotalTime>
  <Words>571</Words>
  <Application>Microsoft Macintosh PowerPoint</Application>
  <PresentationFormat>画面に合わせる (4:3)</PresentationFormat>
  <Paragraphs>162</Paragraphs>
  <Slides>14</Slides>
  <Notes>3</Notes>
  <HiddenSlides>0</HiddenSlides>
  <MMClips>5</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14</vt:i4>
      </vt:variant>
    </vt:vector>
  </HeadingPairs>
  <TitlesOfParts>
    <vt:vector size="18" baseType="lpstr">
      <vt:lpstr>游ゴシック</vt:lpstr>
      <vt:lpstr>Arial</vt:lpstr>
      <vt:lpstr>Gill Sans MT</vt:lpstr>
      <vt:lpstr>パーセル</vt:lpstr>
      <vt:lpstr>人狼 ドッチ</vt:lpstr>
      <vt:lpstr>目次</vt:lpstr>
      <vt:lpstr>アプリの目的</vt:lpstr>
      <vt:lpstr>人狼ドッチとは</vt:lpstr>
      <vt:lpstr>人狼ドッチ（アプリケーション）</vt:lpstr>
      <vt:lpstr>全体の流れ・デモ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アピールポイント</vt:lpstr>
      <vt:lpstr>まとめ・感想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発表タイトル</dc:title>
  <dc:creator>菱田 隆彰</dc:creator>
  <cp:lastModifiedBy>福本　光重</cp:lastModifiedBy>
  <cp:revision>86</cp:revision>
  <dcterms:created xsi:type="dcterms:W3CDTF">2014-07-01T05:50:23Z</dcterms:created>
  <dcterms:modified xsi:type="dcterms:W3CDTF">2020-11-23T12:49:18Z</dcterms:modified>
</cp:coreProperties>
</file>